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338" r:id="rId4"/>
    <p:sldId id="347" r:id="rId5"/>
    <p:sldId id="334" r:id="rId6"/>
    <p:sldId id="320" r:id="rId7"/>
    <p:sldId id="356" r:id="rId8"/>
    <p:sldId id="331" r:id="rId9"/>
    <p:sldId id="348" r:id="rId10"/>
    <p:sldId id="349" r:id="rId11"/>
    <p:sldId id="339" r:id="rId12"/>
    <p:sldId id="340" r:id="rId13"/>
    <p:sldId id="352" r:id="rId14"/>
    <p:sldId id="353" r:id="rId15"/>
    <p:sldId id="354" r:id="rId16"/>
    <p:sldId id="35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50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7841C-118B-3444-AA30-064216094BE1}"/>
              </a:ext>
            </a:extLst>
          </p:cNvPr>
          <p:cNvSpPr txBox="1"/>
          <p:nvPr/>
        </p:nvSpPr>
        <p:spPr>
          <a:xfrm>
            <a:off x="567559" y="536027"/>
            <a:ext cx="97641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9.1 Definitions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9.2 Point-to-Point Trajectories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9.3 Polynomial Via Point Trajectories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9.4 Time-Optimal Time Scaling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10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23770B-B587-D548-9071-C083A5808A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9" y="1462794"/>
            <a:ext cx="6257581" cy="4769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1F160A-D8CA-8D4B-9C1A-66B250FAC18E}"/>
              </a:ext>
            </a:extLst>
          </p:cNvPr>
          <p:cNvSpPr txBox="1"/>
          <p:nvPr/>
        </p:nvSpPr>
        <p:spPr>
          <a:xfrm>
            <a:off x="6949440" y="2247623"/>
            <a:ext cx="4995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limit curve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where the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cone is only a single tangent vector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7E69C4-C9AA-B74C-9CF8-0D0156AEAEE0}"/>
              </a:ext>
            </a:extLst>
          </p:cNvPr>
          <p:cNvCxnSpPr/>
          <p:nvPr/>
        </p:nvCxnSpPr>
        <p:spPr>
          <a:xfrm flipV="1">
            <a:off x="6285297" y="2523556"/>
            <a:ext cx="664143" cy="2791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529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048407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</a:p>
              <a:p>
                <a:endParaRPr lang="en-US" sz="2400" b="1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Time-optimal time-scaling algorithm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1.  Initialize with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baseline="-2500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(0, 0).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2.  Integrate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backward from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(1, 0)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to get the curve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3.  Integrate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forward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2400" i="1" baseline="-25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get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 If it intersects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finished.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4.  Binary search to find how to start decelerating from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5.  Increment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integrate backwards to get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</a:t>
                </a:r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6.  Update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2400" i="1" baseline="-25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go back to step 3.  </a:t>
                </a: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0484070" cy="4524315"/>
              </a:xfrm>
              <a:prstGeom prst="rect">
                <a:avLst/>
              </a:prstGeom>
              <a:blipFill>
                <a:blip r:embed="rId2"/>
                <a:stretch>
                  <a:fillRect l="-969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0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86245-4B09-8C49-BF2F-18D9CD57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1847850"/>
            <a:ext cx="80518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8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17B437-6387-3946-943D-CDBE0C471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1828800"/>
            <a:ext cx="8102600" cy="320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83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BB7118-ED7A-E547-BCDD-D868A4D2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1752600"/>
            <a:ext cx="8166100" cy="335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5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B39045-12A3-B84B-B863-79F1CF5A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535DAC-25F5-724E-87C1-F2B27972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2720C-3E80-BD4E-992C-5EA24BEB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55667"/>
            <a:ext cx="7277100" cy="189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675A28-D960-8240-867A-8BBBC9F68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54" y="2393950"/>
            <a:ext cx="6565900" cy="396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C8D81A-D862-FF4B-9334-0250CD23EA71}"/>
              </a:ext>
            </a:extLst>
          </p:cNvPr>
          <p:cNvSpPr txBox="1"/>
          <p:nvPr/>
        </p:nvSpPr>
        <p:spPr>
          <a:xfrm>
            <a:off x="221644" y="1085400"/>
            <a:ext cx="237597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Draw 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legal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time-optimal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time scaling for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driver rushing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home with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max braking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max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acceleration</a:t>
            </a:r>
          </a:p>
          <a:p>
            <a:pPr algn="l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integral curves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shown.</a:t>
            </a:r>
          </a:p>
        </p:txBody>
      </p:sp>
    </p:spTree>
    <p:extLst>
      <p:ext uri="{BB962C8B-B14F-4D97-AF65-F5344CB8AC3E}">
        <p14:creationId xmlns:p14="http://schemas.microsoft.com/office/powerpoint/2010/main" val="241982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B39045-12A3-B84B-B863-79F1CF5A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535DAC-25F5-724E-87C1-F2B27972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FA819-CB3E-2545-81D3-E2D213585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2307" y="252061"/>
            <a:ext cx="8934851" cy="4864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9DE1C-C4DF-3441-AE3F-C7482EF6312B}"/>
              </a:ext>
            </a:extLst>
          </p:cNvPr>
          <p:cNvSpPr txBox="1"/>
          <p:nvPr/>
        </p:nvSpPr>
        <p:spPr>
          <a:xfrm>
            <a:off x="8441356" y="3118585"/>
            <a:ext cx="1863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time-optimal</a:t>
            </a:r>
          </a:p>
          <a:p>
            <a:pPr algn="l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scaling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B41BF-E809-BC4A-9E36-05FA14144383}"/>
              </a:ext>
            </a:extLst>
          </p:cNvPr>
          <p:cNvSpPr txBox="1"/>
          <p:nvPr/>
        </p:nvSpPr>
        <p:spPr>
          <a:xfrm>
            <a:off x="644893" y="5320780"/>
            <a:ext cx="9977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1.  Where do we know how to draw the motion cones, just from this plot?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2.  Where is the robot able to stay on the path, but is doomed to leave it?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3.  Can we get back to the optimal time scaling by the trajectories shown from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 B, 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61816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Time-optimal time scaling: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Find the time scaling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that moves the robot along a path from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𝜃(0)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𝜃(1)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 minimum time, given the robot’s dynamics and actuator limits.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Dynamics: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Dynamics along the path: 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EE753-A80A-AC46-9DAA-0F9361D73E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0809" y="2803378"/>
            <a:ext cx="3821824" cy="395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F616AB-134D-E442-8160-D5ABFEB021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192" y="4312533"/>
            <a:ext cx="9515377" cy="204381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DD463A4-B60E-424E-9B6B-C6A90C8F1ABD}"/>
              </a:ext>
            </a:extLst>
          </p:cNvPr>
          <p:cNvGrpSpPr/>
          <p:nvPr/>
        </p:nvGrpSpPr>
        <p:grpSpPr>
          <a:xfrm>
            <a:off x="9502160" y="2332040"/>
            <a:ext cx="1757855" cy="1338180"/>
            <a:chOff x="9595945" y="2314709"/>
            <a:chExt cx="1757855" cy="13381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43FACC0-DCBD-3746-9E5B-16F073F71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52170" y="2418309"/>
              <a:ext cx="1601782" cy="1070600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1112011-2EB7-8E43-BC91-42502BACA031}"/>
                </a:ext>
              </a:extLst>
            </p:cNvPr>
            <p:cNvSpPr/>
            <p:nvPr/>
          </p:nvSpPr>
          <p:spPr>
            <a:xfrm>
              <a:off x="9595945" y="2314709"/>
              <a:ext cx="1757855" cy="133818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7" y="536027"/>
                <a:ext cx="11028329" cy="309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Force/torque limits, joint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Limits on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joint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    	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7" y="536027"/>
                <a:ext cx="11028329" cy="3092834"/>
              </a:xfrm>
              <a:prstGeom prst="rect">
                <a:avLst/>
              </a:prstGeom>
              <a:blipFill>
                <a:blip r:embed="rId2"/>
                <a:stretch>
                  <a:fillRect l="-921" t="-1224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C40692-E70E-FE43-B5AF-6CFF850B8E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0615" y="2006467"/>
            <a:ext cx="3675185" cy="432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CC1F0C-79C6-1A45-A020-9C60FD4741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31" y="3909728"/>
            <a:ext cx="6644188" cy="40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7" y="536027"/>
                <a:ext cx="1102832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Upper and lower bounds on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due to joint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	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7" y="536027"/>
                <a:ext cx="11028329" cy="1569660"/>
              </a:xfrm>
              <a:prstGeom prst="rect">
                <a:avLst/>
              </a:prstGeom>
              <a:blipFill>
                <a:blip r:embed="rId2"/>
                <a:stretch>
                  <a:fillRect l="-921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E5023-4ADD-E847-A5C2-5A9F38F40F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6862" y="2210480"/>
            <a:ext cx="7835900" cy="337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81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0484070" cy="2354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Upper and lower bounds on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0484070" cy="2354171"/>
              </a:xfrm>
              <a:prstGeom prst="rect">
                <a:avLst/>
              </a:prstGeom>
              <a:blipFill>
                <a:blip r:embed="rId2"/>
                <a:stretch>
                  <a:fillRect l="-969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4C961-A059-664C-86D8-9FC33D507E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831" y="2080667"/>
            <a:ext cx="7541846" cy="556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9B0258-26C2-F348-A648-637AF26E00D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831" y="3012627"/>
            <a:ext cx="2859617" cy="41637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ECA522-AF5B-7C47-A830-1FC1BF16659D}"/>
              </a:ext>
            </a:extLst>
          </p:cNvPr>
          <p:cNvSpPr/>
          <p:nvPr/>
        </p:nvSpPr>
        <p:spPr>
          <a:xfrm>
            <a:off x="1649046" y="2907323"/>
            <a:ext cx="3063631" cy="633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6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D75F-5417-2240-984E-5B567090FB8F}"/>
              </a:ext>
            </a:extLst>
          </p:cNvPr>
          <p:cNvSpPr/>
          <p:nvPr/>
        </p:nvSpPr>
        <p:spPr>
          <a:xfrm>
            <a:off x="1202724" y="2837828"/>
            <a:ext cx="5544065" cy="3666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048407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plane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0484070" cy="1200329"/>
              </a:xfrm>
              <a:prstGeom prst="rect">
                <a:avLst/>
              </a:prstGeom>
              <a:blipFill>
                <a:blip r:embed="rId2"/>
                <a:stretch>
                  <a:fillRect l="-969"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1B8455D-BAE1-084B-9D83-97AA84FF76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1747939"/>
            <a:ext cx="6046463" cy="4608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100D76-53F8-4641-892A-18AC1333177B}"/>
                  </a:ext>
                </a:extLst>
              </p:cNvPr>
              <p:cNvSpPr txBox="1"/>
              <p:nvPr/>
            </p:nvSpPr>
            <p:spPr>
              <a:xfrm>
                <a:off x="6348400" y="1886982"/>
                <a:ext cx="5908412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•  Why we only consider quadrant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•  A slow motion along the path.</a:t>
                </a: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•  An example rate of change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̈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plotted 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algn="l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•  A </a:t>
                </a:r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motion cone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defined by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•  Cones on the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 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line.</a:t>
                </a: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•  What does a constant accel curve look like?</a:t>
                </a: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•  What does a constant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decel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curve look like?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100D76-53F8-4641-892A-18AC13331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400" y="1886982"/>
                <a:ext cx="5908412" cy="2246769"/>
              </a:xfrm>
              <a:prstGeom prst="rect">
                <a:avLst/>
              </a:prstGeom>
              <a:blipFill>
                <a:blip r:embed="rId4"/>
                <a:stretch>
                  <a:fillRect l="-1073" t="-1695" b="-3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735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D75F-5417-2240-984E-5B567090FB8F}"/>
              </a:ext>
            </a:extLst>
          </p:cNvPr>
          <p:cNvSpPr/>
          <p:nvPr/>
        </p:nvSpPr>
        <p:spPr>
          <a:xfrm>
            <a:off x="1202724" y="2837828"/>
            <a:ext cx="5544065" cy="3666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048407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plane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0484070" cy="1200329"/>
              </a:xfrm>
              <a:prstGeom prst="rect">
                <a:avLst/>
              </a:prstGeom>
              <a:blipFill>
                <a:blip r:embed="rId2"/>
                <a:stretch>
                  <a:fillRect l="-969"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1B8455D-BAE1-084B-9D83-97AA84FF76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1747939"/>
            <a:ext cx="6046463" cy="4608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100D76-53F8-4641-892A-18AC1333177B}"/>
                  </a:ext>
                </a:extLst>
              </p:cNvPr>
              <p:cNvSpPr txBox="1"/>
              <p:nvPr/>
            </p:nvSpPr>
            <p:spPr>
              <a:xfrm>
                <a:off x="6348400" y="1886982"/>
                <a:ext cx="590052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•  Plot a complete time scaling.</a:t>
                </a: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•  Check the feasibility of a time scaling.</a:t>
                </a: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•  What happens 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&gt;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?   </a:t>
                </a:r>
              </a:p>
              <a:p>
                <a:pPr algn="l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100D76-53F8-4641-892A-18AC13331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400" y="1886982"/>
                <a:ext cx="5900526" cy="1323439"/>
              </a:xfrm>
              <a:prstGeom prst="rect">
                <a:avLst/>
              </a:prstGeom>
              <a:blipFill>
                <a:blip r:embed="rId4"/>
                <a:stretch>
                  <a:fillRect l="-1075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980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2A2E6-8475-0848-AEA0-E28D279652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372" y="1453415"/>
            <a:ext cx="6257581" cy="47693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02CCCB-B6B7-D34C-90B6-BA77CA2F269A}"/>
              </a:ext>
            </a:extLst>
          </p:cNvPr>
          <p:cNvSpPr txBox="1"/>
          <p:nvPr/>
        </p:nvSpPr>
        <p:spPr>
          <a:xfrm>
            <a:off x="6096000" y="1851904"/>
            <a:ext cx="3575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time-optimal time scaling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CC5C50-4F29-AE4D-ADD8-6B05A92BE594}"/>
              </a:ext>
            </a:extLst>
          </p:cNvPr>
          <p:cNvSpPr txBox="1"/>
          <p:nvPr/>
        </p:nvSpPr>
        <p:spPr>
          <a:xfrm>
            <a:off x="6873912" y="4242508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 time optimal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42939F-F3EC-4644-BAB1-BB0402A158C0}"/>
              </a:ext>
            </a:extLst>
          </p:cNvPr>
          <p:cNvCxnSpPr/>
          <p:nvPr/>
        </p:nvCxnSpPr>
        <p:spPr>
          <a:xfrm flipV="1">
            <a:off x="5024387" y="2149545"/>
            <a:ext cx="1071613" cy="6321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80037D-EC93-D14A-BE80-BFA1D303C933}"/>
              </a:ext>
            </a:extLst>
          </p:cNvPr>
          <p:cNvCxnSpPr>
            <a:cxnSpLocks/>
          </p:cNvCxnSpPr>
          <p:nvPr/>
        </p:nvCxnSpPr>
        <p:spPr>
          <a:xfrm flipV="1">
            <a:off x="5809593" y="4544432"/>
            <a:ext cx="1064319" cy="853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905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7F65AF-09A7-EE41-BCE6-FD2B93D7EF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188" y="1389025"/>
            <a:ext cx="6257581" cy="4769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710754-28CC-9B4B-8A77-7C38149B727E}"/>
                  </a:ext>
                </a:extLst>
              </p:cNvPr>
              <p:cNvSpPr txBox="1"/>
              <p:nvPr/>
            </p:nvSpPr>
            <p:spPr>
              <a:xfrm>
                <a:off x="5996539" y="2598003"/>
                <a:ext cx="37802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cone angle tends to shrink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increases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710754-28CC-9B4B-8A77-7C38149B7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539" y="2598003"/>
                <a:ext cx="3780202" cy="830997"/>
              </a:xfrm>
              <a:prstGeom prst="rect">
                <a:avLst/>
              </a:prstGeom>
              <a:blipFill>
                <a:blip r:embed="rId3"/>
                <a:stretch>
                  <a:fillRect l="-2341" t="-6061" r="-133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6254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12024</TotalTime>
  <Words>742</Words>
  <Application>Microsoft Macintosh PowerPoint</Application>
  <PresentationFormat>Widescreen</PresentationFormat>
  <Paragraphs>126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541</cp:revision>
  <cp:lastPrinted>2020-11-02T15:04:06Z</cp:lastPrinted>
  <dcterms:created xsi:type="dcterms:W3CDTF">2020-09-16T15:38:21Z</dcterms:created>
  <dcterms:modified xsi:type="dcterms:W3CDTF">2020-11-24T04:51:06Z</dcterms:modified>
</cp:coreProperties>
</file>